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7"/>
  </p:notesMasterIdLst>
  <p:handoutMasterIdLst>
    <p:handoutMasterId r:id="rId18"/>
  </p:handoutMasterIdLst>
  <p:sldIdLst>
    <p:sldId id="292" r:id="rId5"/>
    <p:sldId id="291" r:id="rId6"/>
    <p:sldId id="294" r:id="rId7"/>
    <p:sldId id="301" r:id="rId8"/>
    <p:sldId id="295" r:id="rId9"/>
    <p:sldId id="298" r:id="rId10"/>
    <p:sldId id="296" r:id="rId11"/>
    <p:sldId id="300" r:id="rId12"/>
    <p:sldId id="297" r:id="rId13"/>
    <p:sldId id="302" r:id="rId14"/>
    <p:sldId id="304" r:id="rId15"/>
    <p:sldId id="293" r:id="rId1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082"/>
    <a:srgbClr val="003773"/>
    <a:srgbClr val="F3E068"/>
    <a:srgbClr val="E98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49" d="100"/>
          <a:sy n="49" d="100"/>
        </p:scale>
        <p:origin x="833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pPr rtl="0"/>
              <a:t>12/05/2024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12/05/2024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1E5082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640A8C-1E5C-F82E-982D-F5BE2053E4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9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pPr rtl="0"/>
              <a:t>12/05/2024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2832" y="755904"/>
            <a:ext cx="7059168" cy="3753466"/>
          </a:xfrm>
        </p:spPr>
        <p:txBody>
          <a:bodyPr>
            <a:normAutofit fontScale="90000"/>
          </a:bodyPr>
          <a:lstStyle/>
          <a:p>
            <a:r>
              <a:rPr lang="it-IT" dirty="0"/>
              <a:t>IL RUOLO </a:t>
            </a:r>
            <a:r>
              <a:rPr lang="it-IT" dirty="0" err="1"/>
              <a:t>DI</a:t>
            </a:r>
            <a:r>
              <a:rPr lang="it-IT" dirty="0"/>
              <a:t> VIT B 12 E TIAMINA NELLA GENESI </a:t>
            </a:r>
            <a:r>
              <a:rPr lang="it-IT" dirty="0" err="1"/>
              <a:t>DI</a:t>
            </a:r>
            <a:r>
              <a:rPr lang="it-IT" dirty="0"/>
              <a:t> DEPRESSIONE E DISTURBI NEUROLOGICI NEL POST INTERVENTO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9361" y="5072171"/>
            <a:ext cx="5303146" cy="1029925"/>
          </a:xfrm>
        </p:spPr>
        <p:txBody>
          <a:bodyPr>
            <a:normAutofit fontScale="85000" lnSpcReduction="10000"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Dott. Giuseppe Pecoraro</a:t>
            </a:r>
          </a:p>
          <a:p>
            <a:r>
              <a:rPr lang="it-IT" sz="2800" b="1" dirty="0">
                <a:solidFill>
                  <a:srgbClr val="FFC000"/>
                </a:solidFill>
              </a:rPr>
              <a:t>Dirigente medico asl </a:t>
            </a:r>
            <a:r>
              <a:rPr lang="it-IT" sz="2800" b="1" dirty="0" err="1">
                <a:solidFill>
                  <a:srgbClr val="FFC000"/>
                </a:solidFill>
              </a:rPr>
              <a:t>na</a:t>
            </a:r>
            <a:r>
              <a:rPr lang="it-IT" sz="2800" b="1" dirty="0">
                <a:solidFill>
                  <a:srgbClr val="FFC000"/>
                </a:solidFill>
              </a:rPr>
              <a:t> 3 sud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SINDROME WE DOPO CHIRURGIA BARIATRICA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3800" dirty="0"/>
              <a:t>L’incidenza post-intervento è di:</a:t>
            </a:r>
          </a:p>
          <a:p>
            <a:r>
              <a:rPr lang="it-IT" sz="3800" dirty="0"/>
              <a:t>     -  1,06 ogni 100.000 casi per la Sleeve </a:t>
            </a:r>
            <a:r>
              <a:rPr lang="it-IT" sz="3800" dirty="0" err="1"/>
              <a:t>Gastrectomy</a:t>
            </a:r>
            <a:r>
              <a:rPr lang="it-IT" sz="3800" dirty="0"/>
              <a:t>; </a:t>
            </a:r>
          </a:p>
          <a:p>
            <a:r>
              <a:rPr lang="it-IT" sz="3800" dirty="0"/>
              <a:t>     - 1,16 ogni 100.000 casi per il bendaggio gastrico,</a:t>
            </a:r>
          </a:p>
          <a:p>
            <a:r>
              <a:rPr lang="it-IT" sz="3800" dirty="0"/>
              <a:t>    - 4,29 ogni 100.000 casi per il RYGB;</a:t>
            </a:r>
          </a:p>
          <a:p>
            <a:r>
              <a:rPr lang="it-IT" sz="3800" dirty="0"/>
              <a:t>    - 8,92 ogni 100.000 casi per la Diversione Biliopancreatica con </a:t>
            </a:r>
            <a:r>
              <a:rPr lang="it-IT" sz="3800" dirty="0" err="1"/>
              <a:t>duodenal</a:t>
            </a:r>
            <a:r>
              <a:rPr lang="it-IT" sz="3800" dirty="0"/>
              <a:t> switch (Allen T </a:t>
            </a:r>
            <a:r>
              <a:rPr lang="it-IT" sz="3800" dirty="0" err="1"/>
              <a:t>Yu</a:t>
            </a:r>
            <a:r>
              <a:rPr lang="it-IT" sz="3800" dirty="0"/>
              <a:t>,  2023).</a:t>
            </a:r>
          </a:p>
          <a:p>
            <a:r>
              <a:rPr lang="it-IT" sz="3800" dirty="0"/>
              <a:t>Risulta, pertanto, fondamentale la supplementazione precoce nel post intervento.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95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CONCLUSIONI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5396" y="1851723"/>
            <a:ext cx="10058400" cy="37608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sz="3800" dirty="0"/>
          </a:p>
          <a:p>
            <a:r>
              <a:rPr lang="it-IT" sz="2600" dirty="0"/>
              <a:t>Ai pazienti sottoposti a chirurgia bariatrica è opportuno prescrivere un supplemento di vitamine e micronutrienti; nel follow-up bisogna distinguere i casi per cui è opportuno impostare una supplementazione in una prospettiva preventiva dai casi in cui è già presente un quadro carenziale rilevante.</a:t>
            </a:r>
          </a:p>
          <a:p>
            <a:r>
              <a:rPr lang="it-IT" sz="2600" dirty="0"/>
              <a:t>Nel corso del follow-up post operatorio, è fondamentale ricercare la presenza di segni e sintomi neurologici e/o psichiatrici (alterazioni della coordinazione motoria, nistagmo, oftalmoplegia, stato confusionale, alterazioni del tono dell’umore) che potrebbero suggerire una carenza di Vitamina B12 e/o Tiamina.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79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VITAMINE DEL GRUPPO B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/>
              <a:t>Vitamina B1 (</a:t>
            </a:r>
            <a:r>
              <a:rPr lang="it-IT" sz="2400" dirty="0" err="1"/>
              <a:t>Tiamina</a:t>
            </a:r>
            <a:r>
              <a:rPr lang="it-IT" sz="2400" dirty="0"/>
              <a:t>)</a:t>
            </a:r>
          </a:p>
          <a:p>
            <a:r>
              <a:rPr lang="it-IT" sz="2400" dirty="0"/>
              <a:t>Vitamina B2 (Riboflavina)</a:t>
            </a:r>
          </a:p>
          <a:p>
            <a:r>
              <a:rPr lang="it-IT" sz="2400" dirty="0"/>
              <a:t>Vitamina B3 (Niacina)</a:t>
            </a:r>
          </a:p>
          <a:p>
            <a:r>
              <a:rPr lang="it-IT" sz="2400" dirty="0"/>
              <a:t>Vitamina B5 (Acido Pantotenico)</a:t>
            </a:r>
          </a:p>
          <a:p>
            <a:r>
              <a:rPr lang="it-IT" sz="2400" dirty="0"/>
              <a:t>Vitamina B6 (Piridossina)</a:t>
            </a:r>
          </a:p>
          <a:p>
            <a:r>
              <a:rPr lang="it-IT" sz="2400" dirty="0"/>
              <a:t>Vitamina B7 (Biotina)</a:t>
            </a:r>
          </a:p>
          <a:p>
            <a:r>
              <a:rPr lang="it-IT" sz="2400" dirty="0"/>
              <a:t>Vitamina B9 (Acido Folico)</a:t>
            </a:r>
          </a:p>
          <a:p>
            <a:r>
              <a:rPr lang="it-IT" sz="2400" dirty="0"/>
              <a:t>Vitamina B12 (</a:t>
            </a:r>
            <a:r>
              <a:rPr lang="it-IT" sz="2400" dirty="0" err="1"/>
              <a:t>Cobalamina</a:t>
            </a:r>
            <a:r>
              <a:rPr lang="it-IT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VITAMINA B1 (TIAMINA)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 dirty="0"/>
              <a:t>La Vitamina B1 (Tiamina) viene assorbita nella porzione prossimale dell’intestino tenue; il suo assorbimento può essere inibito dall’eccessivo consumo di bevande alcoliche.</a:t>
            </a:r>
          </a:p>
          <a:p>
            <a:r>
              <a:rPr lang="it-IT" sz="2800" dirty="0"/>
              <a:t>La Tiamina Pirofosfato ( TPP) è la forma biologicamente attiva; agisce come coenzima in vari processi cellulari.</a:t>
            </a: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Vitamina B1 svolge un’azione fondamentale per il corretto funzionamento del SNC e la sua carenza è correlata a disturbi del tono dell’umore, disturbi d’ansia, sintomi depressivi (Mikkelsen et al., 2016).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875BF-1C0E-1193-BCD6-2AE2A317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800" b="1" i="1" u="none" strike="noStrike" kern="1200" cap="none" spc="-50" normalizeH="0" baseline="0" noProof="0" dirty="0">
                <a:ln>
                  <a:noFill/>
                </a:ln>
                <a:solidFill>
                  <a:srgbClr val="1E508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VITAMINA B1 (TIAMINA)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42D045-309D-CD42-4D77-C9FDAD6EB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All’aggiunta di Tiamina per 6 settimane in donne anziane con bassi livelli, è stato correlato un aumento del benessere generale, dell’attività, dell’energia, un miglioramento del ritmo del sonno ed una riduzione dei sintomi depressivi (</a:t>
            </a:r>
            <a:r>
              <a:rPr lang="it-IT" sz="2800" dirty="0" err="1"/>
              <a:t>Smidt</a:t>
            </a:r>
            <a:r>
              <a:rPr lang="it-IT" sz="2800" dirty="0"/>
              <a:t> et al., 1991).</a:t>
            </a:r>
          </a:p>
          <a:p>
            <a:r>
              <a:rPr lang="it-IT" sz="2800" dirty="0"/>
              <a:t>L’aggiunta di Tiamina al trattamento antidepressivo con SSRI ha ridotto i sintomi depressivi in maniera più rapida rispetto all’aggiunta di placebo, con miglioramenti significativi nell’arco di 6 settimane e senza effetti collaterali (Ali </a:t>
            </a:r>
            <a:r>
              <a:rPr lang="it-IT" sz="2800" dirty="0" err="1"/>
              <a:t>Ghaleiha</a:t>
            </a:r>
            <a:r>
              <a:rPr lang="it-IT" sz="2800" dirty="0"/>
              <a:t> ed al., 2015).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715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VITAMINA B12 (COBALAMINA)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800" dirty="0"/>
              <a:t>La Vitamina B12 (Cobalamina) ha un ruolo fondamentale nel corretto funzionamento del SNC. La sua carenza è correlata a sintomi depressivi severi, ideazione anticonservativa, indebolimento delle funzioni cognitive, stanchezza mentale; talvolta mania, psicosi, marcata agitazione (Mikkelsen et al., 2016). </a:t>
            </a:r>
          </a:p>
          <a:p>
            <a:r>
              <a:rPr lang="it-IT" sz="2800" dirty="0"/>
              <a:t>La vitamina B12 è coinvolta nella sintesi della guaina mielinica. Una sua carenza può essere alla base di una neuropatia; le principali manifestazioni sono parestesie, perdita di sensibilità a mani e piedi, difficoltà di deambulazione; altre manifestazioni neurologiche sono confusione e demenza.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166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BC095B-07F6-6649-AA62-DF9C35811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it-IT" sz="4800" b="1" i="1" u="none" strike="noStrike" kern="1200" cap="none" spc="-50" normalizeH="0" baseline="0" noProof="0" dirty="0">
                <a:ln>
                  <a:noFill/>
                </a:ln>
                <a:solidFill>
                  <a:srgbClr val="1E508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VITAMINA B12 (COBALAMINA)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6542A8-4C2D-93C4-EADD-6F732B349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it-IT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R</a:t>
            </a:r>
            <a:r>
              <a:rPr kumimoji="0" lang="it-IT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isulta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interessante la correlazione tra </a:t>
            </a:r>
            <a:r>
              <a:rPr lang="it-IT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b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assi livelli di Vitamina B12 e, in particolare, i sintomi </a:t>
            </a:r>
            <a:r>
              <a:rPr lang="it-IT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caratteristici 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della depressione melanconica (</a:t>
            </a:r>
            <a:r>
              <a:rPr kumimoji="0" lang="it-IT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Seppala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et al., 2013). Bassi livelli di cobalamina correlano, inoltre, con la depressione bipolare.</a:t>
            </a:r>
          </a:p>
          <a:p>
            <a:pPr>
              <a:buClr>
                <a:srgbClr val="4A66AC"/>
              </a:buClr>
              <a:defRPr/>
            </a:pPr>
            <a:r>
              <a:rPr lang="it-IT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Nei casi di supplementazione di Vitamina B12 per via parenterale, i pazienti depressi hanno mostrato una significativa riduzione della sintomatologia depressiva (Syed et al., 2013). </a:t>
            </a:r>
          </a:p>
          <a:p>
            <a:pPr>
              <a:buClr>
                <a:srgbClr val="4A66AC"/>
              </a:buClr>
              <a:defRPr/>
            </a:pPr>
            <a:r>
              <a:rPr lang="it-IT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Una review, sulla base dell’analisi di 35 studi, conclude asserendo che una supplementazione di Vitamina B12 piuttosto precoce modula lo sviluppo dei sintomi depressivi e ne riduce l’intensità quando combinata con un trattamento antidepressivo (</a:t>
            </a:r>
            <a:r>
              <a:rPr lang="it-IT" sz="2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Sangle</a:t>
            </a:r>
            <a:r>
              <a:rPr lang="it-IT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et al., 2020).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455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92222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DISTURBI NEUROLOGICI CORRELATI A DEFICIT DI VITAMINA B DOPO CHIRURGIA BARIATRICA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6548" y="2710145"/>
            <a:ext cx="10058400" cy="3760891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Una review del 2022 (</a:t>
            </a:r>
            <a:r>
              <a:rPr lang="it-IT" sz="2400" dirty="0" err="1"/>
              <a:t>Bahardoust</a:t>
            </a:r>
            <a:r>
              <a:rPr lang="it-IT" sz="2400" dirty="0"/>
              <a:t> et al.), che prende in considerazione 27 studi per un totale di 1494 pazienti, riporta una percentuale del 27 % dei pazienti con deficit di Vitamina B1 dopo chirurgia bariatrica.</a:t>
            </a:r>
          </a:p>
          <a:p>
            <a:r>
              <a:rPr lang="it-IT" sz="2400" dirty="0"/>
              <a:t>La carenza di </a:t>
            </a:r>
            <a:r>
              <a:rPr lang="it-IT" sz="2400" dirty="0" err="1"/>
              <a:t>vit</a:t>
            </a:r>
            <a:r>
              <a:rPr lang="it-IT" sz="2400" dirty="0"/>
              <a:t>. B1 nel post intervento può essere correlata, oltre che a ridotto </a:t>
            </a:r>
            <a:r>
              <a:rPr lang="it-IT" sz="2400" dirty="0" err="1"/>
              <a:t>intake</a:t>
            </a:r>
            <a:r>
              <a:rPr lang="it-IT" sz="2400" dirty="0"/>
              <a:t>, a ridotto assorbimento, a vomito persistente o ad alterazioni della flora batterica intestinale in caso di diversione biliopancreatica.</a:t>
            </a:r>
          </a:p>
          <a:p>
            <a:r>
              <a:rPr lang="it-IT" sz="2400" dirty="0"/>
              <a:t>La carenza di </a:t>
            </a:r>
            <a:r>
              <a:rPr lang="it-IT" sz="2400" dirty="0" err="1"/>
              <a:t>vit</a:t>
            </a:r>
            <a:r>
              <a:rPr lang="it-IT" sz="2400" dirty="0"/>
              <a:t>. B12, invece, può essere legata anche ad una ridotta produzione di fattore intrinseco in seguito ad interventi che riducono la superficie gastrica.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151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92222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DISTURBI NEUROLOGICI CORRELATI A DEFICIT DI VITAMINA B DOPO CHIRURGIA BARIATRICA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6548" y="2710145"/>
            <a:ext cx="10058400" cy="3760891"/>
          </a:xfrm>
        </p:spPr>
        <p:txBody>
          <a:bodyPr>
            <a:normAutofit/>
          </a:bodyPr>
          <a:lstStyle/>
          <a:p>
            <a:r>
              <a:rPr lang="it-IT" sz="2400" dirty="0"/>
              <a:t>Disturbi neurologici correlati a carenza di Vitamine del gruppo B dopo chirurgia bariatrica sono stati riscontrati nello 0,7 % dei casi (</a:t>
            </a:r>
            <a:r>
              <a:rPr lang="it-IT" sz="2400" dirty="0" err="1"/>
              <a:t>Punchai</a:t>
            </a:r>
            <a:r>
              <a:rPr lang="it-IT" sz="2400" dirty="0"/>
              <a:t> et al., 2017). </a:t>
            </a:r>
          </a:p>
          <a:p>
            <a:r>
              <a:rPr lang="it-IT" sz="2400" dirty="0"/>
              <a:t>Le manifestazioni più frequenti sono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parestesie, debolezza muscolare, anomalie nell’andatura, polineuropatia. </a:t>
            </a:r>
            <a:r>
              <a:rPr lang="it-IT" sz="2400" dirty="0"/>
              <a:t> </a:t>
            </a:r>
          </a:p>
          <a:p>
            <a:r>
              <a:rPr lang="it-IT" sz="2400" dirty="0"/>
              <a:t>Nell’85% dei casi si ottiene una risoluzione di tali disturbi con interventi nutrizionali.</a:t>
            </a:r>
          </a:p>
        </p:txBody>
      </p:sp>
    </p:spTree>
    <p:extLst>
      <p:ext uri="{BB962C8B-B14F-4D97-AF65-F5344CB8AC3E}">
        <p14:creationId xmlns:p14="http://schemas.microsoft.com/office/powerpoint/2010/main" val="330539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solidFill>
                  <a:srgbClr val="1E5082"/>
                </a:solidFill>
              </a:rPr>
              <a:t>SINDROME DI WERNICKE-KORSAKOFF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3800" dirty="0"/>
              <a:t>La Sindrome di </a:t>
            </a:r>
            <a:r>
              <a:rPr lang="it-IT" sz="3800" dirty="0" err="1"/>
              <a:t>Wernicke-Korsakoff</a:t>
            </a:r>
            <a:r>
              <a:rPr lang="it-IT" sz="3800" dirty="0"/>
              <a:t> è una grave encefalopatia secondaria a deficit di Tiamina.</a:t>
            </a:r>
          </a:p>
          <a:p>
            <a:r>
              <a:rPr lang="it-IT" sz="3800" dirty="0"/>
              <a:t>Tra le manifestazioni più frequenti ritroviamo atassia, alterazioni dei movimenti oculari, nistagmo, alterazioni dello stato mentale, associate a disturbi della memoria e confabulazione.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7653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407</TotalTime>
  <Words>880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Calibri</vt:lpstr>
      <vt:lpstr>Wingdings</vt:lpstr>
      <vt:lpstr>RetrospectVTI</vt:lpstr>
      <vt:lpstr>IL RUOLO DI VIT B 12 E TIAMINA NELLA GENESI DI DEPRESSIONE E DISTURBI NEUROLOGICI NEL POST INTERVENTO</vt:lpstr>
      <vt:lpstr>VITAMINE DEL GRUPPO B </vt:lpstr>
      <vt:lpstr>VITAMINA B1 (TIAMINA)</vt:lpstr>
      <vt:lpstr>VITAMINA B1 (TIAMINA)</vt:lpstr>
      <vt:lpstr>VITAMINA B12 (COBALAMINA)</vt:lpstr>
      <vt:lpstr>VITAMINA B12 (COBALAMINA)</vt:lpstr>
      <vt:lpstr>DISTURBI NEUROLOGICI CORRELATI A DEFICIT DI VITAMINA B DOPO CHIRURGIA BARIATRICA</vt:lpstr>
      <vt:lpstr>DISTURBI NEUROLOGICI CORRELATI A DEFICIT DI VITAMINA B DOPO CHIRURGIA BARIATRICA</vt:lpstr>
      <vt:lpstr>SINDROME DI WERNICKE-KORSAKOFF</vt:lpstr>
      <vt:lpstr>SINDROME WE DOPO CHIRURGIA BARIATRICA</vt:lpstr>
      <vt:lpstr>CONCLUSIONI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Martina Capanna</cp:lastModifiedBy>
  <cp:revision>19</cp:revision>
  <dcterms:created xsi:type="dcterms:W3CDTF">2022-02-27T17:36:31Z</dcterms:created>
  <dcterms:modified xsi:type="dcterms:W3CDTF">2024-05-12T21:56:54Z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